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6" r:id="rId2"/>
  </p:sldMasterIdLst>
  <p:notesMasterIdLst>
    <p:notesMasterId r:id="rId44"/>
  </p:notesMasterIdLst>
  <p:sldIdLst>
    <p:sldId id="256" r:id="rId3"/>
    <p:sldId id="257" r:id="rId4"/>
    <p:sldId id="301" r:id="rId5"/>
    <p:sldId id="300" r:id="rId6"/>
    <p:sldId id="258" r:id="rId7"/>
    <p:sldId id="259" r:id="rId8"/>
    <p:sldId id="260" r:id="rId9"/>
    <p:sldId id="261" r:id="rId10"/>
    <p:sldId id="287" r:id="rId11"/>
    <p:sldId id="262" r:id="rId12"/>
    <p:sldId id="263" r:id="rId13"/>
    <p:sldId id="264" r:id="rId14"/>
    <p:sldId id="265" r:id="rId15"/>
    <p:sldId id="288" r:id="rId16"/>
    <p:sldId id="303" r:id="rId17"/>
    <p:sldId id="302" r:id="rId18"/>
    <p:sldId id="311" r:id="rId19"/>
    <p:sldId id="306" r:id="rId20"/>
    <p:sldId id="305" r:id="rId21"/>
    <p:sldId id="304" r:id="rId22"/>
    <p:sldId id="268" r:id="rId23"/>
    <p:sldId id="293" r:id="rId24"/>
    <p:sldId id="292" r:id="rId25"/>
    <p:sldId id="269" r:id="rId26"/>
    <p:sldId id="270" r:id="rId27"/>
    <p:sldId id="271" r:id="rId28"/>
    <p:sldId id="272" r:id="rId29"/>
    <p:sldId id="273" r:id="rId30"/>
    <p:sldId id="274" r:id="rId31"/>
    <p:sldId id="312" r:id="rId32"/>
    <p:sldId id="296" r:id="rId33"/>
    <p:sldId id="294" r:id="rId34"/>
    <p:sldId id="295" r:id="rId35"/>
    <p:sldId id="275" r:id="rId36"/>
    <p:sldId id="298" r:id="rId37"/>
    <p:sldId id="297" r:id="rId38"/>
    <p:sldId id="299" r:id="rId39"/>
    <p:sldId id="308" r:id="rId40"/>
    <p:sldId id="307" r:id="rId41"/>
    <p:sldId id="309" r:id="rId42"/>
    <p:sldId id="310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nstantia" panose="02030602050306030303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rtEXsXbicPs5Kgpzchm1kvlEH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1130DA-9971-4641-B4ED-3EB47B1A8A88}">
  <a:tblStyle styleId="{CF1130DA-9971-4641-B4ED-3EB47B1A8A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635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88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91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419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552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09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487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056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878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371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34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298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693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973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934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101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274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954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33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137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883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85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18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dt" idx="10"/>
          </p:nvPr>
        </p:nvSpPr>
        <p:spPr>
          <a:xfrm>
            <a:off x="228600" y="6553200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ftr" idx="11"/>
          </p:nvPr>
        </p:nvSpPr>
        <p:spPr>
          <a:xfrm>
            <a:off x="990600" y="6553200"/>
            <a:ext cx="33528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9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7" name="Google Shape;337;p79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8" name="Google Shape;338;p79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9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79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79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5" name="Google Shape;345;p79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80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8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8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1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81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8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4"/>
          <p:cNvSpPr txBox="1">
            <a:spLocks noGrp="1"/>
          </p:cNvSpPr>
          <p:nvPr>
            <p:ph type="dt" idx="10"/>
          </p:nvPr>
        </p:nvSpPr>
        <p:spPr>
          <a:xfrm>
            <a:off x="228600" y="6553200"/>
            <a:ext cx="21336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ftr" idx="11"/>
          </p:nvPr>
        </p:nvSpPr>
        <p:spPr>
          <a:xfrm>
            <a:off x="990600" y="6553200"/>
            <a:ext cx="33528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7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3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73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74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4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7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7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75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7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75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75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7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8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7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78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7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3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3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3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3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3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2" name="Google Shape;282;p32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283" name="Google Shape;283;p3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"/>
          <p:cNvSpPr txBox="1">
            <a:spLocks noGrp="1"/>
          </p:cNvSpPr>
          <p:nvPr>
            <p:ph type="ctrTitle"/>
          </p:nvPr>
        </p:nvSpPr>
        <p:spPr>
          <a:xfrm>
            <a:off x="609600" y="609600"/>
            <a:ext cx="78516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6000"/>
              <a:buFont typeface="Calibri"/>
              <a:buNone/>
            </a:pPr>
            <a:r>
              <a:rPr lang="en-US" sz="6000" dirty="0"/>
              <a:t>High Expectations</a:t>
            </a:r>
            <a:br>
              <a:rPr lang="en-US" sz="6000" dirty="0"/>
            </a:br>
            <a:r>
              <a:rPr lang="en-US" sz="3100" dirty="0"/>
              <a:t>(With Supports . . .)</a:t>
            </a:r>
            <a:br>
              <a:rPr lang="en-US" sz="3100" dirty="0"/>
            </a:br>
            <a:r>
              <a:rPr lang="en-US" sz="3100" dirty="0"/>
              <a:t>By Dave Dau</a:t>
            </a:r>
            <a:endParaRPr sz="3100" dirty="0"/>
          </a:p>
        </p:txBody>
      </p:sp>
      <p:pic>
        <p:nvPicPr>
          <p:cNvPr id="363" name="Google Shape;363;p1" descr="ripple.bmp"/>
          <p:cNvPicPr preferRelativeResize="0"/>
          <p:nvPr/>
        </p:nvPicPr>
        <p:blipFill rotWithShape="1">
          <a:blip r:embed="rId3">
            <a:alphaModFix/>
          </a:blip>
          <a:srcRect t="49405"/>
          <a:stretch/>
        </p:blipFill>
        <p:spPr>
          <a:xfrm>
            <a:off x="755073" y="2362200"/>
            <a:ext cx="7557737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399" name="Google Shape;399;p7"/>
          <p:cNvSpPr txBox="1"/>
          <p:nvPr/>
        </p:nvSpPr>
        <p:spPr>
          <a:xfrm>
            <a:off x="1524000" y="2895600"/>
            <a:ext cx="69342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Now look at these pictures . . 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 txBox="1">
            <a:spLocks noGrp="1"/>
          </p:cNvSpPr>
          <p:nvPr>
            <p:ph type="ctrTitle"/>
          </p:nvPr>
        </p:nvSpPr>
        <p:spPr>
          <a:xfrm>
            <a:off x="705632" y="228600"/>
            <a:ext cx="785164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100"/>
              <a:buFont typeface="Calibri"/>
              <a:buNone/>
            </a:pPr>
            <a:endParaRPr sz="3100"/>
          </a:p>
        </p:txBody>
      </p:sp>
      <p:pic>
        <p:nvPicPr>
          <p:cNvPr id="405" name="Google Shape;4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28600"/>
            <a:ext cx="7216789" cy="661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 txBox="1">
            <a:spLocks noGrp="1"/>
          </p:cNvSpPr>
          <p:nvPr>
            <p:ph type="ctrTitle"/>
          </p:nvPr>
        </p:nvSpPr>
        <p:spPr>
          <a:xfrm>
            <a:off x="152400" y="1676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100"/>
              <a:buFont typeface="Calibri"/>
              <a:buNone/>
            </a:pPr>
            <a:endParaRPr sz="3100"/>
          </a:p>
        </p:txBody>
      </p:sp>
      <p:pic>
        <p:nvPicPr>
          <p:cNvPr id="411" name="Google Shape;4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52400"/>
            <a:ext cx="4905680" cy="655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"/>
          <p:cNvSpPr txBox="1">
            <a:spLocks noGrp="1"/>
          </p:cNvSpPr>
          <p:nvPr>
            <p:ph type="ctrTitle"/>
          </p:nvPr>
        </p:nvSpPr>
        <p:spPr>
          <a:xfrm>
            <a:off x="18197" y="1295400"/>
            <a:ext cx="4630003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100"/>
              <a:buFont typeface="Calibri"/>
              <a:buNone/>
            </a:pPr>
            <a:endParaRPr sz="3100"/>
          </a:p>
        </p:txBody>
      </p:sp>
      <p:pic>
        <p:nvPicPr>
          <p:cNvPr id="417" name="Google Shape;4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81970"/>
            <a:ext cx="4831023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ctrTitle"/>
          </p:nvPr>
        </p:nvSpPr>
        <p:spPr>
          <a:xfrm>
            <a:off x="588147" y="974324"/>
            <a:ext cx="7481656" cy="108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What did you notice?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35817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ctrTitle"/>
          </p:nvPr>
        </p:nvSpPr>
        <p:spPr>
          <a:xfrm>
            <a:off x="588147" y="974324"/>
            <a:ext cx="7481656" cy="108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What did you notice?</a:t>
            </a:r>
            <a:endParaRPr sz="4400" dirty="0"/>
          </a:p>
        </p:txBody>
      </p:sp>
      <p:sp>
        <p:nvSpPr>
          <p:cNvPr id="423" name="Google Shape;423;p11"/>
          <p:cNvSpPr txBox="1"/>
          <p:nvPr/>
        </p:nvSpPr>
        <p:spPr>
          <a:xfrm>
            <a:off x="496410" y="2970023"/>
            <a:ext cx="8458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did all of the images have in common?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2990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ctrTitle"/>
          </p:nvPr>
        </p:nvSpPr>
        <p:spPr>
          <a:xfrm>
            <a:off x="588147" y="974324"/>
            <a:ext cx="7481656" cy="108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What did you notice?</a:t>
            </a:r>
            <a:endParaRPr sz="4400" dirty="0"/>
          </a:p>
        </p:txBody>
      </p:sp>
      <p:sp>
        <p:nvSpPr>
          <p:cNvPr id="423" name="Google Shape;423;p11"/>
          <p:cNvSpPr txBox="1"/>
          <p:nvPr/>
        </p:nvSpPr>
        <p:spPr>
          <a:xfrm>
            <a:off x="496410" y="2970023"/>
            <a:ext cx="8458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did the first set of images have in common?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23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ctrTitle"/>
          </p:nvPr>
        </p:nvSpPr>
        <p:spPr>
          <a:xfrm>
            <a:off x="588147" y="974324"/>
            <a:ext cx="7481656" cy="108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What did you notice?</a:t>
            </a:r>
            <a:endParaRPr sz="4400" dirty="0"/>
          </a:p>
        </p:txBody>
      </p:sp>
      <p:sp>
        <p:nvSpPr>
          <p:cNvPr id="423" name="Google Shape;423;p11"/>
          <p:cNvSpPr txBox="1"/>
          <p:nvPr/>
        </p:nvSpPr>
        <p:spPr>
          <a:xfrm>
            <a:off x="496410" y="2970023"/>
            <a:ext cx="8458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How did they differ from the second set of images?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35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"/>
          <p:cNvSpPr txBox="1">
            <a:spLocks noGrp="1"/>
          </p:cNvSpPr>
          <p:nvPr>
            <p:ph type="ctrTitle"/>
          </p:nvPr>
        </p:nvSpPr>
        <p:spPr>
          <a:xfrm>
            <a:off x="552636" y="867793"/>
            <a:ext cx="7455022" cy="76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What did you notice?</a:t>
            </a:r>
            <a:endParaRPr sz="4400" dirty="0"/>
          </a:p>
        </p:txBody>
      </p:sp>
      <p:sp>
        <p:nvSpPr>
          <p:cNvPr id="429" name="Google Shape;429;p12"/>
          <p:cNvSpPr txBox="1"/>
          <p:nvPr/>
        </p:nvSpPr>
        <p:spPr>
          <a:xfrm>
            <a:off x="463903" y="1793288"/>
            <a:ext cx="858244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Was there an “implied goal” in the last three pictures?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1663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"/>
          <p:cNvSpPr txBox="1">
            <a:spLocks noGrp="1"/>
          </p:cNvSpPr>
          <p:nvPr>
            <p:ph type="ctrTitle"/>
          </p:nvPr>
        </p:nvSpPr>
        <p:spPr>
          <a:xfrm>
            <a:off x="552636" y="867793"/>
            <a:ext cx="7455022" cy="76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What did you notice?</a:t>
            </a:r>
            <a:endParaRPr sz="4400" dirty="0"/>
          </a:p>
        </p:txBody>
      </p:sp>
      <p:sp>
        <p:nvSpPr>
          <p:cNvPr id="429" name="Google Shape;429;p12"/>
          <p:cNvSpPr txBox="1"/>
          <p:nvPr/>
        </p:nvSpPr>
        <p:spPr>
          <a:xfrm>
            <a:off x="463903" y="1793288"/>
            <a:ext cx="858244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Could we consider this “implied goal” a “high expectation?”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05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369" name="Google Shape;369;p2"/>
          <p:cNvSpPr txBox="1"/>
          <p:nvPr/>
        </p:nvSpPr>
        <p:spPr>
          <a:xfrm>
            <a:off x="1529178" y="2049262"/>
            <a:ext cx="6934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Look at the following pictures.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"/>
          <p:cNvSpPr txBox="1">
            <a:spLocks noGrp="1"/>
          </p:cNvSpPr>
          <p:nvPr>
            <p:ph type="ctrTitle"/>
          </p:nvPr>
        </p:nvSpPr>
        <p:spPr>
          <a:xfrm>
            <a:off x="552636" y="867793"/>
            <a:ext cx="7455022" cy="76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What did you notice?</a:t>
            </a:r>
            <a:endParaRPr sz="4400" dirty="0"/>
          </a:p>
        </p:txBody>
      </p:sp>
      <p:sp>
        <p:nvSpPr>
          <p:cNvPr id="429" name="Google Shape;429;p12"/>
          <p:cNvSpPr txBox="1"/>
          <p:nvPr/>
        </p:nvSpPr>
        <p:spPr>
          <a:xfrm>
            <a:off x="463903" y="1793288"/>
            <a:ext cx="858244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was the significance of the stairs?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088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35" name="Google Shape;435;p13"/>
          <p:cNvSpPr txBox="1"/>
          <p:nvPr/>
        </p:nvSpPr>
        <p:spPr>
          <a:xfrm>
            <a:off x="321860" y="1676400"/>
            <a:ext cx="8610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As a teacher, it is good to have high 	expectations.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35" name="Google Shape;435;p13"/>
          <p:cNvSpPr txBox="1"/>
          <p:nvPr/>
        </p:nvSpPr>
        <p:spPr>
          <a:xfrm>
            <a:off x="321860" y="1676400"/>
            <a:ext cx="86106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As a teacher, it is good to have high 	expectations.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But they are not enough.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121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35" name="Google Shape;435;p13"/>
          <p:cNvSpPr txBox="1"/>
          <p:nvPr/>
        </p:nvSpPr>
        <p:spPr>
          <a:xfrm>
            <a:off x="321860" y="1676400"/>
            <a:ext cx="86106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As a teacher, it is good to have high 	expectations.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But they are not enough.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You also need to . . .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3866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41" name="Google Shape;441;p14"/>
          <p:cNvSpPr txBox="1"/>
          <p:nvPr/>
        </p:nvSpPr>
        <p:spPr>
          <a:xfrm>
            <a:off x="152400" y="4648200"/>
            <a:ext cx="86106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“know the mountain.”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47" name="Google Shape;447;p15"/>
          <p:cNvSpPr txBox="1"/>
          <p:nvPr/>
        </p:nvSpPr>
        <p:spPr>
          <a:xfrm>
            <a:off x="330959" y="4648200"/>
            <a:ext cx="8610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“map the mountain.”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53" name="Google Shape;453;p16"/>
          <p:cNvSpPr txBox="1"/>
          <p:nvPr/>
        </p:nvSpPr>
        <p:spPr>
          <a:xfrm>
            <a:off x="313899" y="4230945"/>
            <a:ext cx="8610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“build the steps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  up the mountain.”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59" name="Google Shape;459;p17"/>
          <p:cNvSpPr txBox="1"/>
          <p:nvPr/>
        </p:nvSpPr>
        <p:spPr>
          <a:xfrm>
            <a:off x="321860" y="1676400"/>
            <a:ext cx="86106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“prepare yourself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  to climb the mountain.”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65" name="Google Shape;465;p18"/>
          <p:cNvSpPr txBox="1"/>
          <p:nvPr/>
        </p:nvSpPr>
        <p:spPr>
          <a:xfrm>
            <a:off x="321860" y="1676400"/>
            <a:ext cx="8610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“prepare your students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  to climb the mountain.”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1" name="Google Shape;471;p19"/>
          <p:cNvSpPr txBox="1"/>
          <p:nvPr/>
        </p:nvSpPr>
        <p:spPr>
          <a:xfrm>
            <a:off x="228600" y="838200"/>
            <a:ext cx="8610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Then, 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369" name="Google Shape;369;p2"/>
          <p:cNvSpPr txBox="1"/>
          <p:nvPr/>
        </p:nvSpPr>
        <p:spPr>
          <a:xfrm>
            <a:off x="1529178" y="2049262"/>
            <a:ext cx="6934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Look at the following pictures.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do they have in common?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991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1" name="Google Shape;471;p19"/>
          <p:cNvSpPr txBox="1"/>
          <p:nvPr/>
        </p:nvSpPr>
        <p:spPr>
          <a:xfrm>
            <a:off x="228600" y="838200"/>
            <a:ext cx="86106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Then, 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when you lead your students up that mountain,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80356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1" name="Google Shape;471;p19"/>
          <p:cNvSpPr txBox="1"/>
          <p:nvPr/>
        </p:nvSpPr>
        <p:spPr>
          <a:xfrm>
            <a:off x="228600" y="838200"/>
            <a:ext cx="86106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Then, 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when you lead your students up that mountain,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 at every step,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654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1" name="Google Shape;471;p19"/>
          <p:cNvSpPr txBox="1"/>
          <p:nvPr/>
        </p:nvSpPr>
        <p:spPr>
          <a:xfrm>
            <a:off x="228600" y="838200"/>
            <a:ext cx="86106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Then, 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when you lead your students up that mountain,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 at every step,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make sure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917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1" name="Google Shape;471;p19"/>
          <p:cNvSpPr txBox="1"/>
          <p:nvPr/>
        </p:nvSpPr>
        <p:spPr>
          <a:xfrm>
            <a:off x="228600" y="838200"/>
            <a:ext cx="86106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Then,  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when you lead your students up that mountain, 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 at every step,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make sure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they are still with you.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11582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7" name="Google Shape;477;p20"/>
          <p:cNvSpPr txBox="1"/>
          <p:nvPr/>
        </p:nvSpPr>
        <p:spPr>
          <a:xfrm>
            <a:off x="321860" y="1676400"/>
            <a:ext cx="86106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Or, 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7" name="Google Shape;477;p20"/>
          <p:cNvSpPr txBox="1"/>
          <p:nvPr/>
        </p:nvSpPr>
        <p:spPr>
          <a:xfrm>
            <a:off x="321860" y="1676400"/>
            <a:ext cx="86106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Or, 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when you get to the top of the mountain,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5427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7" name="Google Shape;477;p20"/>
          <p:cNvSpPr txBox="1"/>
          <p:nvPr/>
        </p:nvSpPr>
        <p:spPr>
          <a:xfrm>
            <a:off x="321860" y="1676400"/>
            <a:ext cx="86106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Or, 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when you get to the top of the mountain, 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 you may find yourself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17742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477" name="Google Shape;477;p20"/>
          <p:cNvSpPr txBox="1"/>
          <p:nvPr/>
        </p:nvSpPr>
        <p:spPr>
          <a:xfrm>
            <a:off x="321860" y="1676400"/>
            <a:ext cx="86106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			     . . .  alone.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51661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"/>
          <p:cNvSpPr txBox="1">
            <a:spLocks noGrp="1"/>
          </p:cNvSpPr>
          <p:nvPr>
            <p:ph type="ctrTitle"/>
          </p:nvPr>
        </p:nvSpPr>
        <p:spPr>
          <a:xfrm>
            <a:off x="788158" y="27432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A Philosophical Example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243216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"/>
          <p:cNvSpPr txBox="1">
            <a:spLocks noGrp="1"/>
          </p:cNvSpPr>
          <p:nvPr>
            <p:ph type="ctrTitle"/>
          </p:nvPr>
        </p:nvSpPr>
        <p:spPr>
          <a:xfrm>
            <a:off x="788158" y="27432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/>
              <a:t>An Academic Example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3747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369" name="Google Shape;369;p2"/>
          <p:cNvSpPr txBox="1"/>
          <p:nvPr/>
        </p:nvSpPr>
        <p:spPr>
          <a:xfrm>
            <a:off x="1529178" y="2049262"/>
            <a:ext cx="69342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Look at the following pictures.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do they have in common?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How do they make you feel?</a:t>
            </a:r>
            <a:endParaRPr sz="3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76909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"/>
          <p:cNvSpPr txBox="1">
            <a:spLocks noGrp="1"/>
          </p:cNvSpPr>
          <p:nvPr>
            <p:ph type="ctrTitle"/>
          </p:nvPr>
        </p:nvSpPr>
        <p:spPr>
          <a:xfrm>
            <a:off x="788158" y="27432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Another Academic Example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036396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"/>
          <p:cNvSpPr txBox="1">
            <a:spLocks noGrp="1"/>
          </p:cNvSpPr>
          <p:nvPr>
            <p:ph type="ctrTitle"/>
          </p:nvPr>
        </p:nvSpPr>
        <p:spPr>
          <a:xfrm>
            <a:off x="788158" y="27432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r>
              <a:rPr lang="en-US" sz="4400" dirty="0"/>
              <a:t>Thanks!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58511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"/>
          <p:cNvSpPr txBox="1">
            <a:spLocks noGrp="1"/>
          </p:cNvSpPr>
          <p:nvPr>
            <p:ph type="ctrTitle"/>
          </p:nvPr>
        </p:nvSpPr>
        <p:spPr>
          <a:xfrm>
            <a:off x="705632" y="228600"/>
            <a:ext cx="785164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100"/>
              <a:buFont typeface="Calibri"/>
              <a:buNone/>
            </a:pPr>
            <a:endParaRPr sz="3100"/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624" y="228600"/>
            <a:ext cx="8468751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"/>
          <p:cNvSpPr txBox="1">
            <a:spLocks noGrp="1"/>
          </p:cNvSpPr>
          <p:nvPr>
            <p:ph type="ctrTitle"/>
          </p:nvPr>
        </p:nvSpPr>
        <p:spPr>
          <a:xfrm>
            <a:off x="705632" y="228600"/>
            <a:ext cx="785164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100"/>
              <a:buFont typeface="Calibri"/>
              <a:buNone/>
            </a:pPr>
            <a:endParaRPr sz="3100"/>
          </a:p>
        </p:txBody>
      </p:sp>
      <p:pic>
        <p:nvPicPr>
          <p:cNvPr id="381" name="Google Shape;38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71879"/>
            <a:ext cx="5029200" cy="671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"/>
          <p:cNvSpPr txBox="1">
            <a:spLocks noGrp="1"/>
          </p:cNvSpPr>
          <p:nvPr>
            <p:ph type="ctrTitle"/>
          </p:nvPr>
        </p:nvSpPr>
        <p:spPr>
          <a:xfrm>
            <a:off x="705632" y="228600"/>
            <a:ext cx="785164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100"/>
              <a:buFont typeface="Calibri"/>
              <a:buNone/>
            </a:pPr>
            <a:endParaRPr sz="3100"/>
          </a:p>
        </p:txBody>
      </p:sp>
      <p:pic>
        <p:nvPicPr>
          <p:cNvPr id="387" name="Google Shape;3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11111"/>
            <a:ext cx="4267200" cy="643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393" name="Google Shape;393;p6"/>
          <p:cNvSpPr txBox="1"/>
          <p:nvPr/>
        </p:nvSpPr>
        <p:spPr>
          <a:xfrm>
            <a:off x="1524000" y="2895600"/>
            <a:ext cx="6934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do they have in common?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67800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400"/>
              <a:buFont typeface="Calibri"/>
              <a:buNone/>
            </a:pPr>
            <a:endParaRPr sz="4400"/>
          </a:p>
        </p:txBody>
      </p:sp>
      <p:sp>
        <p:nvSpPr>
          <p:cNvPr id="393" name="Google Shape;393;p6"/>
          <p:cNvSpPr txBox="1"/>
          <p:nvPr/>
        </p:nvSpPr>
        <p:spPr>
          <a:xfrm>
            <a:off x="1524000" y="2895600"/>
            <a:ext cx="6934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How do they make you feel?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591476"/>
      </p:ext>
    </p:extLst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432</Words>
  <Application>Microsoft Office PowerPoint</Application>
  <PresentationFormat>On-screen Show (4:3)</PresentationFormat>
  <Paragraphs>108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Noto Sans Symbols</vt:lpstr>
      <vt:lpstr>Constantia</vt:lpstr>
      <vt:lpstr>Calibri</vt:lpstr>
      <vt:lpstr>Arial</vt:lpstr>
      <vt:lpstr>Flow</vt:lpstr>
      <vt:lpstr>Flow</vt:lpstr>
      <vt:lpstr>High Expectations (With Supports . . .) By Dave Dau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 notice?</vt:lpstr>
      <vt:lpstr>What did you notice?</vt:lpstr>
      <vt:lpstr>What did you notice?</vt:lpstr>
      <vt:lpstr>What did you notice?</vt:lpstr>
      <vt:lpstr>What did you notice?</vt:lpstr>
      <vt:lpstr>What did you notice?</vt:lpstr>
      <vt:lpstr>What did you notice?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Philosophical Example</vt:lpstr>
      <vt:lpstr>An Academic Example</vt:lpstr>
      <vt:lpstr>Another Academic Example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Expectations (With Supports . . .)</dc:title>
  <dc:creator>Dave Dau</dc:creator>
  <cp:lastModifiedBy>Brimhall, Kellie</cp:lastModifiedBy>
  <cp:revision>2</cp:revision>
  <dcterms:created xsi:type="dcterms:W3CDTF">2015-08-04T18:57:59Z</dcterms:created>
  <dcterms:modified xsi:type="dcterms:W3CDTF">2021-10-05T18:07:28Z</dcterms:modified>
</cp:coreProperties>
</file>